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90" r:id="rId6"/>
    <p:sldId id="269" r:id="rId7"/>
    <p:sldId id="265" r:id="rId8"/>
    <p:sldId id="267" r:id="rId9"/>
    <p:sldId id="270" r:id="rId10"/>
    <p:sldId id="271" r:id="rId11"/>
    <p:sldId id="278" r:id="rId12"/>
    <p:sldId id="297" r:id="rId13"/>
    <p:sldId id="285" r:id="rId14"/>
    <p:sldId id="296" r:id="rId15"/>
    <p:sldId id="275" r:id="rId16"/>
    <p:sldId id="29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C8DB1-64E5-432A-A9C2-8EB74CB4BA7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2FCBB2B1-A73D-4031-869D-F669E5006B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Poor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Results</a:t>
          </a:r>
        </a:p>
      </dgm:t>
    </dgm:pt>
    <dgm:pt modelId="{F011B377-CBF4-4C1D-9F25-75D8121FB541}" type="parTrans" cxnId="{A3F143EE-2A1B-4AAC-BB60-F298A4B82DD7}">
      <dgm:prSet/>
      <dgm:spPr/>
      <dgm:t>
        <a:bodyPr/>
        <a:lstStyle/>
        <a:p>
          <a:endParaRPr lang="en-US"/>
        </a:p>
      </dgm:t>
    </dgm:pt>
    <dgm:pt modelId="{777A8ADD-40F2-4F4C-B523-2050570CF640}" type="sibTrans" cxnId="{A3F143EE-2A1B-4AAC-BB60-F298A4B82DD7}">
      <dgm:prSet/>
      <dgm:spPr/>
      <dgm:t>
        <a:bodyPr/>
        <a:lstStyle/>
        <a:p>
          <a:endParaRPr lang="en-US"/>
        </a:p>
      </dgm:t>
    </dgm:pt>
    <dgm:pt modelId="{A621F795-1EE9-457F-95E2-69B9E26FFB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Avoidance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Accountability</a:t>
          </a:r>
        </a:p>
      </dgm:t>
    </dgm:pt>
    <dgm:pt modelId="{999630AC-DAEB-4BA9-961B-F3649054FB7B}" type="parTrans" cxnId="{BDD75997-5C91-446E-A840-36AEC669E911}">
      <dgm:prSet/>
      <dgm:spPr/>
      <dgm:t>
        <a:bodyPr/>
        <a:lstStyle/>
        <a:p>
          <a:endParaRPr lang="en-US"/>
        </a:p>
      </dgm:t>
    </dgm:pt>
    <dgm:pt modelId="{1831C63D-3A73-4C58-B53E-6F2DBF2EAFB0}" type="sibTrans" cxnId="{BDD75997-5C91-446E-A840-36AEC669E911}">
      <dgm:prSet/>
      <dgm:spPr/>
      <dgm:t>
        <a:bodyPr/>
        <a:lstStyle/>
        <a:p>
          <a:endParaRPr lang="en-US"/>
        </a:p>
      </dgm:t>
    </dgm:pt>
    <dgm:pt modelId="{3AF8EFFF-38DF-4A0E-81E9-4946CCEF2C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Lack of Commitment</a:t>
          </a:r>
        </a:p>
      </dgm:t>
    </dgm:pt>
    <dgm:pt modelId="{1DE376BA-DCB0-46AE-8F4D-B055175F00A3}" type="parTrans" cxnId="{83199B75-EE30-419B-8183-650CC526286D}">
      <dgm:prSet/>
      <dgm:spPr/>
      <dgm:t>
        <a:bodyPr/>
        <a:lstStyle/>
        <a:p>
          <a:endParaRPr lang="en-US"/>
        </a:p>
      </dgm:t>
    </dgm:pt>
    <dgm:pt modelId="{3E2CDF15-EC87-42D4-A71F-C03DC9CD7060}" type="sibTrans" cxnId="{83199B75-EE30-419B-8183-650CC526286D}">
      <dgm:prSet/>
      <dgm:spPr/>
      <dgm:t>
        <a:bodyPr/>
        <a:lstStyle/>
        <a:p>
          <a:endParaRPr lang="en-US"/>
        </a:p>
      </dgm:t>
    </dgm:pt>
    <dgm:pt modelId="{7FBDA16A-B2BF-46F9-B37C-CCB1F44AEF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Fear of Conflict</a:t>
          </a:r>
        </a:p>
      </dgm:t>
    </dgm:pt>
    <dgm:pt modelId="{E8ED61E5-C70E-4FCC-A252-BF37F605F4CC}" type="parTrans" cxnId="{DF36ED5C-1831-414B-ACE8-DCAF964AF94C}">
      <dgm:prSet/>
      <dgm:spPr/>
      <dgm:t>
        <a:bodyPr/>
        <a:lstStyle/>
        <a:p>
          <a:endParaRPr lang="en-US"/>
        </a:p>
      </dgm:t>
    </dgm:pt>
    <dgm:pt modelId="{21A97BFA-3E11-4C19-9EEB-EEA3822F21FE}" type="sibTrans" cxnId="{DF36ED5C-1831-414B-ACE8-DCAF964AF94C}">
      <dgm:prSet/>
      <dgm:spPr/>
      <dgm:t>
        <a:bodyPr/>
        <a:lstStyle/>
        <a:p>
          <a:endParaRPr lang="en-US"/>
        </a:p>
      </dgm:t>
    </dgm:pt>
    <dgm:pt modelId="{6D856873-F417-48E3-A917-B682C8E072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Absence of Trust</a:t>
          </a:r>
        </a:p>
      </dgm:t>
    </dgm:pt>
    <dgm:pt modelId="{9EE95DF8-E820-45A5-9F8C-43B241452BC7}" type="parTrans" cxnId="{504D0A9C-4ADE-4787-A4BA-38DF13C6BE71}">
      <dgm:prSet/>
      <dgm:spPr/>
      <dgm:t>
        <a:bodyPr/>
        <a:lstStyle/>
        <a:p>
          <a:endParaRPr lang="en-US"/>
        </a:p>
      </dgm:t>
    </dgm:pt>
    <dgm:pt modelId="{15CBDF01-4542-461A-BCD7-3445FF0FE2F7}" type="sibTrans" cxnId="{504D0A9C-4ADE-4787-A4BA-38DF13C6BE71}">
      <dgm:prSet/>
      <dgm:spPr/>
      <dgm:t>
        <a:bodyPr/>
        <a:lstStyle/>
        <a:p>
          <a:endParaRPr lang="en-US"/>
        </a:p>
      </dgm:t>
    </dgm:pt>
    <dgm:pt modelId="{45F37F42-9234-49B9-B342-79FADD67DE8B}" type="pres">
      <dgm:prSet presAssocID="{8B9C8DB1-64E5-432A-A9C2-8EB74CB4BA76}" presName="Name0" presStyleCnt="0">
        <dgm:presLayoutVars>
          <dgm:dir/>
          <dgm:animLvl val="lvl"/>
          <dgm:resizeHandles val="exact"/>
        </dgm:presLayoutVars>
      </dgm:prSet>
      <dgm:spPr/>
    </dgm:pt>
    <dgm:pt modelId="{0A1F7811-EBF9-4F8D-B078-4300C0823B7C}" type="pres">
      <dgm:prSet presAssocID="{2FCBB2B1-A73D-4031-869D-F669E5006B87}" presName="Name8" presStyleCnt="0"/>
      <dgm:spPr/>
    </dgm:pt>
    <dgm:pt modelId="{C2E8EE74-09DC-45D9-B250-D21C25AE3FCD}" type="pres">
      <dgm:prSet presAssocID="{2FCBB2B1-A73D-4031-869D-F669E5006B8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FB0F2-6097-460B-A97D-F9274BBA3AB3}" type="pres">
      <dgm:prSet presAssocID="{2FCBB2B1-A73D-4031-869D-F669E5006B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E5471-0F44-4C4D-BA16-2A1151BB453A}" type="pres">
      <dgm:prSet presAssocID="{A621F795-1EE9-457F-95E2-69B9E26FFB1B}" presName="Name8" presStyleCnt="0"/>
      <dgm:spPr/>
    </dgm:pt>
    <dgm:pt modelId="{1F04D19F-8898-40BE-815B-E9DB32AA16B2}" type="pres">
      <dgm:prSet presAssocID="{A621F795-1EE9-457F-95E2-69B9E26FFB1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7912A-A865-4592-BC76-BB4BAD7024A0}" type="pres">
      <dgm:prSet presAssocID="{A621F795-1EE9-457F-95E2-69B9E26FFB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603A4-F809-4F24-B7B6-CDD6FF6AA383}" type="pres">
      <dgm:prSet presAssocID="{3AF8EFFF-38DF-4A0E-81E9-4946CCEF2C6B}" presName="Name8" presStyleCnt="0"/>
      <dgm:spPr/>
    </dgm:pt>
    <dgm:pt modelId="{CCCCBDE1-2C4E-4B65-8436-2B4AB966DBC0}" type="pres">
      <dgm:prSet presAssocID="{3AF8EFFF-38DF-4A0E-81E9-4946CCEF2C6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ADADB-CD4A-4344-99E3-B8CEA887A91E}" type="pres">
      <dgm:prSet presAssocID="{3AF8EFFF-38DF-4A0E-81E9-4946CCEF2C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A2104-A26E-430B-A2CA-90042094F143}" type="pres">
      <dgm:prSet presAssocID="{7FBDA16A-B2BF-46F9-B37C-CCB1F44AEF7F}" presName="Name8" presStyleCnt="0"/>
      <dgm:spPr/>
    </dgm:pt>
    <dgm:pt modelId="{0AED4543-EF92-4865-AEEA-A09891C82B16}" type="pres">
      <dgm:prSet presAssocID="{7FBDA16A-B2BF-46F9-B37C-CCB1F44AEF7F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442C-A532-4F45-B57B-2F3884F15DFA}" type="pres">
      <dgm:prSet presAssocID="{7FBDA16A-B2BF-46F9-B37C-CCB1F44AEF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23728-68C8-4C88-A49C-37B9D33E6314}" type="pres">
      <dgm:prSet presAssocID="{6D856873-F417-48E3-A917-B682C8E0729F}" presName="Name8" presStyleCnt="0"/>
      <dgm:spPr/>
    </dgm:pt>
    <dgm:pt modelId="{76D04263-91D8-42A7-AF1F-2D36F9FD5433}" type="pres">
      <dgm:prSet presAssocID="{6D856873-F417-48E3-A917-B682C8E0729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C1822-2AF0-4481-8173-C72DD69EB55D}" type="pres">
      <dgm:prSet presAssocID="{6D856873-F417-48E3-A917-B682C8E072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3E6A4-F8AF-48AD-964E-8938BCB7F1F9}" type="presOf" srcId="{7FBDA16A-B2BF-46F9-B37C-CCB1F44AEF7F}" destId="{FE9E442C-A532-4F45-B57B-2F3884F15DFA}" srcOrd="1" destOrd="0" presId="urn:microsoft.com/office/officeart/2005/8/layout/pyramid1"/>
    <dgm:cxn modelId="{E8F2E391-9829-4FE4-A348-8F6A48391DAA}" type="presOf" srcId="{6D856873-F417-48E3-A917-B682C8E0729F}" destId="{68EC1822-2AF0-4481-8173-C72DD69EB55D}" srcOrd="1" destOrd="0" presId="urn:microsoft.com/office/officeart/2005/8/layout/pyramid1"/>
    <dgm:cxn modelId="{BDD75997-5C91-446E-A840-36AEC669E911}" srcId="{8B9C8DB1-64E5-432A-A9C2-8EB74CB4BA76}" destId="{A621F795-1EE9-457F-95E2-69B9E26FFB1B}" srcOrd="1" destOrd="0" parTransId="{999630AC-DAEB-4BA9-961B-F3649054FB7B}" sibTransId="{1831C63D-3A73-4C58-B53E-6F2DBF2EAFB0}"/>
    <dgm:cxn modelId="{226BCBAE-23C9-454E-9483-2EDDF5E836D5}" type="presOf" srcId="{A621F795-1EE9-457F-95E2-69B9E26FFB1B}" destId="{1F04D19F-8898-40BE-815B-E9DB32AA16B2}" srcOrd="0" destOrd="0" presId="urn:microsoft.com/office/officeart/2005/8/layout/pyramid1"/>
    <dgm:cxn modelId="{B9A33B8C-CE00-46F2-8C14-693A96261BEF}" type="presOf" srcId="{3AF8EFFF-38DF-4A0E-81E9-4946CCEF2C6B}" destId="{1C2ADADB-CD4A-4344-99E3-B8CEA887A91E}" srcOrd="1" destOrd="0" presId="urn:microsoft.com/office/officeart/2005/8/layout/pyramid1"/>
    <dgm:cxn modelId="{14C8C213-4518-4AEE-97F6-3750AB0671F2}" type="presOf" srcId="{3AF8EFFF-38DF-4A0E-81E9-4946CCEF2C6B}" destId="{CCCCBDE1-2C4E-4B65-8436-2B4AB966DBC0}" srcOrd="0" destOrd="0" presId="urn:microsoft.com/office/officeart/2005/8/layout/pyramid1"/>
    <dgm:cxn modelId="{B5B72C82-10B1-4F29-8089-19C7CAD47C48}" type="presOf" srcId="{2FCBB2B1-A73D-4031-869D-F669E5006B87}" destId="{C2E8EE74-09DC-45D9-B250-D21C25AE3FCD}" srcOrd="0" destOrd="0" presId="urn:microsoft.com/office/officeart/2005/8/layout/pyramid1"/>
    <dgm:cxn modelId="{197EFE06-1C04-467A-B8B3-D74094C2FCDA}" type="presOf" srcId="{2FCBB2B1-A73D-4031-869D-F669E5006B87}" destId="{135FB0F2-6097-460B-A97D-F9274BBA3AB3}" srcOrd="1" destOrd="0" presId="urn:microsoft.com/office/officeart/2005/8/layout/pyramid1"/>
    <dgm:cxn modelId="{504D0A9C-4ADE-4787-A4BA-38DF13C6BE71}" srcId="{8B9C8DB1-64E5-432A-A9C2-8EB74CB4BA76}" destId="{6D856873-F417-48E3-A917-B682C8E0729F}" srcOrd="4" destOrd="0" parTransId="{9EE95DF8-E820-45A5-9F8C-43B241452BC7}" sibTransId="{15CBDF01-4542-461A-BCD7-3445FF0FE2F7}"/>
    <dgm:cxn modelId="{C6F5ED98-7A19-4598-AC5A-583A6D81E552}" type="presOf" srcId="{7FBDA16A-B2BF-46F9-B37C-CCB1F44AEF7F}" destId="{0AED4543-EF92-4865-AEEA-A09891C82B16}" srcOrd="0" destOrd="0" presId="urn:microsoft.com/office/officeart/2005/8/layout/pyramid1"/>
    <dgm:cxn modelId="{83199B75-EE30-419B-8183-650CC526286D}" srcId="{8B9C8DB1-64E5-432A-A9C2-8EB74CB4BA76}" destId="{3AF8EFFF-38DF-4A0E-81E9-4946CCEF2C6B}" srcOrd="2" destOrd="0" parTransId="{1DE376BA-DCB0-46AE-8F4D-B055175F00A3}" sibTransId="{3E2CDF15-EC87-42D4-A71F-C03DC9CD7060}"/>
    <dgm:cxn modelId="{5225EADF-D16F-4F23-B016-A6A6B15B2504}" type="presOf" srcId="{8B9C8DB1-64E5-432A-A9C2-8EB74CB4BA76}" destId="{45F37F42-9234-49B9-B342-79FADD67DE8B}" srcOrd="0" destOrd="0" presId="urn:microsoft.com/office/officeart/2005/8/layout/pyramid1"/>
    <dgm:cxn modelId="{A3F143EE-2A1B-4AAC-BB60-F298A4B82DD7}" srcId="{8B9C8DB1-64E5-432A-A9C2-8EB74CB4BA76}" destId="{2FCBB2B1-A73D-4031-869D-F669E5006B87}" srcOrd="0" destOrd="0" parTransId="{F011B377-CBF4-4C1D-9F25-75D8121FB541}" sibTransId="{777A8ADD-40F2-4F4C-B523-2050570CF640}"/>
    <dgm:cxn modelId="{8B150CAC-B708-4E43-9BED-41FE9C092B44}" type="presOf" srcId="{6D856873-F417-48E3-A917-B682C8E0729F}" destId="{76D04263-91D8-42A7-AF1F-2D36F9FD5433}" srcOrd="0" destOrd="0" presId="urn:microsoft.com/office/officeart/2005/8/layout/pyramid1"/>
    <dgm:cxn modelId="{DF36ED5C-1831-414B-ACE8-DCAF964AF94C}" srcId="{8B9C8DB1-64E5-432A-A9C2-8EB74CB4BA76}" destId="{7FBDA16A-B2BF-46F9-B37C-CCB1F44AEF7F}" srcOrd="3" destOrd="0" parTransId="{E8ED61E5-C70E-4FCC-A252-BF37F605F4CC}" sibTransId="{21A97BFA-3E11-4C19-9EEB-EEA3822F21FE}"/>
    <dgm:cxn modelId="{9F3CA03D-AF40-415A-9E62-F5A090EC6A60}" type="presOf" srcId="{A621F795-1EE9-457F-95E2-69B9E26FFB1B}" destId="{9EF7912A-A865-4592-BC76-BB4BAD7024A0}" srcOrd="1" destOrd="0" presId="urn:microsoft.com/office/officeart/2005/8/layout/pyramid1"/>
    <dgm:cxn modelId="{CDEBA164-4305-474E-AB5D-F4423AAA4D2A}" type="presParOf" srcId="{45F37F42-9234-49B9-B342-79FADD67DE8B}" destId="{0A1F7811-EBF9-4F8D-B078-4300C0823B7C}" srcOrd="0" destOrd="0" presId="urn:microsoft.com/office/officeart/2005/8/layout/pyramid1"/>
    <dgm:cxn modelId="{FCBA4154-236D-46A5-B105-7447E4E3B619}" type="presParOf" srcId="{0A1F7811-EBF9-4F8D-B078-4300C0823B7C}" destId="{C2E8EE74-09DC-45D9-B250-D21C25AE3FCD}" srcOrd="0" destOrd="0" presId="urn:microsoft.com/office/officeart/2005/8/layout/pyramid1"/>
    <dgm:cxn modelId="{A4767BDB-CA48-4D7A-B0C2-0F569BA037FA}" type="presParOf" srcId="{0A1F7811-EBF9-4F8D-B078-4300C0823B7C}" destId="{135FB0F2-6097-460B-A97D-F9274BBA3AB3}" srcOrd="1" destOrd="0" presId="urn:microsoft.com/office/officeart/2005/8/layout/pyramid1"/>
    <dgm:cxn modelId="{2EA7612D-C401-4EDB-B112-DD904A8F10F1}" type="presParOf" srcId="{45F37F42-9234-49B9-B342-79FADD67DE8B}" destId="{8FFE5471-0F44-4C4D-BA16-2A1151BB453A}" srcOrd="1" destOrd="0" presId="urn:microsoft.com/office/officeart/2005/8/layout/pyramid1"/>
    <dgm:cxn modelId="{DD4DE0DD-FF1A-4859-A672-5ABD739A95E3}" type="presParOf" srcId="{8FFE5471-0F44-4C4D-BA16-2A1151BB453A}" destId="{1F04D19F-8898-40BE-815B-E9DB32AA16B2}" srcOrd="0" destOrd="0" presId="urn:microsoft.com/office/officeart/2005/8/layout/pyramid1"/>
    <dgm:cxn modelId="{0406AED1-BBE5-4DEF-9E7B-CFB99A29BEFB}" type="presParOf" srcId="{8FFE5471-0F44-4C4D-BA16-2A1151BB453A}" destId="{9EF7912A-A865-4592-BC76-BB4BAD7024A0}" srcOrd="1" destOrd="0" presId="urn:microsoft.com/office/officeart/2005/8/layout/pyramid1"/>
    <dgm:cxn modelId="{11B48BEF-B784-4B8B-AC98-3B3F0698203D}" type="presParOf" srcId="{45F37F42-9234-49B9-B342-79FADD67DE8B}" destId="{086603A4-F809-4F24-B7B6-CDD6FF6AA383}" srcOrd="2" destOrd="0" presId="urn:microsoft.com/office/officeart/2005/8/layout/pyramid1"/>
    <dgm:cxn modelId="{1CED13D7-9657-4E7B-A00D-4C76BE9172E8}" type="presParOf" srcId="{086603A4-F809-4F24-B7B6-CDD6FF6AA383}" destId="{CCCCBDE1-2C4E-4B65-8436-2B4AB966DBC0}" srcOrd="0" destOrd="0" presId="urn:microsoft.com/office/officeart/2005/8/layout/pyramid1"/>
    <dgm:cxn modelId="{EBF53410-E8CA-4239-899B-611CC579EF76}" type="presParOf" srcId="{086603A4-F809-4F24-B7B6-CDD6FF6AA383}" destId="{1C2ADADB-CD4A-4344-99E3-B8CEA887A91E}" srcOrd="1" destOrd="0" presId="urn:microsoft.com/office/officeart/2005/8/layout/pyramid1"/>
    <dgm:cxn modelId="{4AEBFA2F-CFB3-4264-A32D-9F176482A29F}" type="presParOf" srcId="{45F37F42-9234-49B9-B342-79FADD67DE8B}" destId="{FDCA2104-A26E-430B-A2CA-90042094F143}" srcOrd="3" destOrd="0" presId="urn:microsoft.com/office/officeart/2005/8/layout/pyramid1"/>
    <dgm:cxn modelId="{49B79331-3540-46DD-8C16-67D6051D37C8}" type="presParOf" srcId="{FDCA2104-A26E-430B-A2CA-90042094F143}" destId="{0AED4543-EF92-4865-AEEA-A09891C82B16}" srcOrd="0" destOrd="0" presId="urn:microsoft.com/office/officeart/2005/8/layout/pyramid1"/>
    <dgm:cxn modelId="{5E2A29C3-0AB3-46BE-8257-99D3BEDD5732}" type="presParOf" srcId="{FDCA2104-A26E-430B-A2CA-90042094F143}" destId="{FE9E442C-A532-4F45-B57B-2F3884F15DFA}" srcOrd="1" destOrd="0" presId="urn:microsoft.com/office/officeart/2005/8/layout/pyramid1"/>
    <dgm:cxn modelId="{ABF4214A-968D-4B0A-8A03-CACCA2A336A1}" type="presParOf" srcId="{45F37F42-9234-49B9-B342-79FADD67DE8B}" destId="{EA423728-68C8-4C88-A49C-37B9D33E6314}" srcOrd="4" destOrd="0" presId="urn:microsoft.com/office/officeart/2005/8/layout/pyramid1"/>
    <dgm:cxn modelId="{657DCA45-CA40-43B6-ADED-4CE5AE27A90E}" type="presParOf" srcId="{EA423728-68C8-4C88-A49C-37B9D33E6314}" destId="{76D04263-91D8-42A7-AF1F-2D36F9FD5433}" srcOrd="0" destOrd="0" presId="urn:microsoft.com/office/officeart/2005/8/layout/pyramid1"/>
    <dgm:cxn modelId="{5442464F-E5D6-45F4-B3D0-A6D751ADB49A}" type="presParOf" srcId="{EA423728-68C8-4C88-A49C-37B9D33E6314}" destId="{68EC1822-2AF0-4481-8173-C72DD69EB55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8EE74-09DC-45D9-B250-D21C25AE3FCD}">
      <dsp:nvSpPr>
        <dsp:cNvPr id="0" name=""/>
        <dsp:cNvSpPr/>
      </dsp:nvSpPr>
      <dsp:spPr>
        <a:xfrm>
          <a:off x="3688655" y="0"/>
          <a:ext cx="1844327" cy="879894"/>
        </a:xfrm>
        <a:prstGeom prst="trapezoid">
          <a:avLst>
            <a:gd name="adj" fmla="val 1048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Poor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Results</a:t>
          </a:r>
        </a:p>
      </dsp:txBody>
      <dsp:txXfrm>
        <a:off x="3688655" y="0"/>
        <a:ext cx="1844327" cy="879894"/>
      </dsp:txXfrm>
    </dsp:sp>
    <dsp:sp modelId="{1F04D19F-8898-40BE-815B-E9DB32AA16B2}">
      <dsp:nvSpPr>
        <dsp:cNvPr id="0" name=""/>
        <dsp:cNvSpPr/>
      </dsp:nvSpPr>
      <dsp:spPr>
        <a:xfrm>
          <a:off x="2766491" y="879894"/>
          <a:ext cx="3688655" cy="879894"/>
        </a:xfrm>
        <a:prstGeom prst="trapezoid">
          <a:avLst>
            <a:gd name="adj" fmla="val 1048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Avoidance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Accountability</a:t>
          </a:r>
        </a:p>
      </dsp:txBody>
      <dsp:txXfrm>
        <a:off x="3412006" y="879894"/>
        <a:ext cx="2397625" cy="879894"/>
      </dsp:txXfrm>
    </dsp:sp>
    <dsp:sp modelId="{CCCCBDE1-2C4E-4B65-8436-2B4AB966DBC0}">
      <dsp:nvSpPr>
        <dsp:cNvPr id="0" name=""/>
        <dsp:cNvSpPr/>
      </dsp:nvSpPr>
      <dsp:spPr>
        <a:xfrm>
          <a:off x="1844327" y="1759788"/>
          <a:ext cx="5532982" cy="879894"/>
        </a:xfrm>
        <a:prstGeom prst="trapezoid">
          <a:avLst>
            <a:gd name="adj" fmla="val 1048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Lack of Commitment</a:t>
          </a:r>
        </a:p>
      </dsp:txBody>
      <dsp:txXfrm>
        <a:off x="2812599" y="1759788"/>
        <a:ext cx="3596438" cy="879894"/>
      </dsp:txXfrm>
    </dsp:sp>
    <dsp:sp modelId="{0AED4543-EF92-4865-AEEA-A09891C82B16}">
      <dsp:nvSpPr>
        <dsp:cNvPr id="0" name=""/>
        <dsp:cNvSpPr/>
      </dsp:nvSpPr>
      <dsp:spPr>
        <a:xfrm>
          <a:off x="922163" y="2639683"/>
          <a:ext cx="7377310" cy="879894"/>
        </a:xfrm>
        <a:prstGeom prst="trapezoid">
          <a:avLst>
            <a:gd name="adj" fmla="val 1048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Fear of Conflict</a:t>
          </a:r>
        </a:p>
      </dsp:txBody>
      <dsp:txXfrm>
        <a:off x="2213193" y="2639683"/>
        <a:ext cx="4795251" cy="879894"/>
      </dsp:txXfrm>
    </dsp:sp>
    <dsp:sp modelId="{76D04263-91D8-42A7-AF1F-2D36F9FD5433}">
      <dsp:nvSpPr>
        <dsp:cNvPr id="0" name=""/>
        <dsp:cNvSpPr/>
      </dsp:nvSpPr>
      <dsp:spPr>
        <a:xfrm>
          <a:off x="0" y="3519577"/>
          <a:ext cx="9221637" cy="879894"/>
        </a:xfrm>
        <a:prstGeom prst="trapezoid">
          <a:avLst>
            <a:gd name="adj" fmla="val 1048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Absence of Trust</a:t>
          </a:r>
        </a:p>
      </dsp:txBody>
      <dsp:txXfrm>
        <a:off x="1613786" y="3519577"/>
        <a:ext cx="5994064" cy="87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B0713-75A7-4C6A-88B6-BF10D2395F9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77289-59F5-476E-A4F3-95067C6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D1953-DD9D-42FE-9D4A-5FFC854C3E5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99187" cy="34877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751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D1E0B-2273-450C-8F4C-BDADB269494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FD664-5958-4226-A164-18D27340A4D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71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90D96-F51E-42F2-BF30-03968659CAD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6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3F210-971D-4F7E-80FB-B906B0BE6D03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973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27B3C-499C-412A-BDCE-0710E27D4790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00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AD975-7C06-47A3-B037-6A58F16977A1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5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B9C14-68AA-487E-9A58-95B880911CC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267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D1E0B-2273-450C-8F4C-BDADB269494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9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5A176-0D62-4B46-BD03-62F33CF8F3E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37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88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6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D946AB-8D66-4D66-B566-D7B83286B95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2F86E4-323E-4112-BCE6-D39F663962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Overcoming Obstacles, Addressing Challenges – Agile Teams that Work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Eastern Iowa IIBA</a:t>
            </a:r>
          </a:p>
          <a:p>
            <a:r>
              <a:rPr lang="en-US" dirty="0" smtClean="0"/>
              <a:t>September 21,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356"/>
            <a:ext cx="4494363" cy="2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Univers 45 Light" pitchFamily="34" charset="0"/>
              </a:rPr>
              <a:t>Above the Line</a:t>
            </a:r>
            <a:r>
              <a:rPr lang="en-US" baseline="30000" dirty="0" smtClean="0">
                <a:latin typeface="Univers 45 Light" pitchFamily="34" charset="0"/>
              </a:rPr>
              <a:t>®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133599" y="1984075"/>
            <a:ext cx="8001001" cy="4057289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You invite candid feedback about your performance.</a:t>
            </a:r>
          </a:p>
          <a:p>
            <a:pPr eaLnBrk="1" hangingPunct="1"/>
            <a:r>
              <a:rPr lang="en-US" sz="2400" dirty="0"/>
              <a:t>You take ownership for your behaviors and results, good and bad.</a:t>
            </a:r>
          </a:p>
          <a:p>
            <a:pPr eaLnBrk="1" hangingPunct="1"/>
            <a:r>
              <a:rPr lang="en-US" sz="2400" dirty="0"/>
              <a:t>You boldly face reality, including all its problems and challenges.</a:t>
            </a:r>
          </a:p>
          <a:p>
            <a:pPr eaLnBrk="1" hangingPunct="1"/>
            <a:r>
              <a:rPr lang="en-US" sz="2400" dirty="0"/>
              <a:t>You don’t waste time and energy on things you cannot control or influence.</a:t>
            </a:r>
          </a:p>
          <a:p>
            <a:pPr eaLnBrk="1" hangingPunct="1"/>
            <a:r>
              <a:rPr lang="en-US" sz="2400" dirty="0"/>
              <a:t>You ask “What else can I do to rise above my circumstance and get the results I want?”</a:t>
            </a:r>
          </a:p>
          <a:p>
            <a:pPr eaLnBrk="1" hangingPunct="1"/>
            <a:r>
              <a:rPr lang="en-US" sz="2400" dirty="0"/>
              <a:t>You always commit yourself 100%.</a:t>
            </a:r>
          </a:p>
        </p:txBody>
      </p:sp>
    </p:spTree>
    <p:extLst>
      <p:ext uri="{BB962C8B-B14F-4D97-AF65-F5344CB8AC3E}">
        <p14:creationId xmlns:p14="http://schemas.microsoft.com/office/powerpoint/2010/main" val="102700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257524"/>
          </a:xfrm>
        </p:spPr>
        <p:txBody>
          <a:bodyPr/>
          <a:lstStyle/>
          <a:p>
            <a:pPr algn="r" eaLnBrk="1" hangingPunct="1"/>
            <a:r>
              <a:rPr lang="en-US" dirty="0" smtClean="0"/>
              <a:t>Vulnerability Based Trust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097279" y="1845734"/>
            <a:ext cx="6278305" cy="402335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Be vulnerable by sharing your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Connect as people first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Keep your commitments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Take time to share and understand strengths and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Expect the best and believe the best about the people you work with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Be loyal to your team members and customers-practice “tell me first”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81" y="2097838"/>
            <a:ext cx="3466199" cy="3466199"/>
          </a:xfrm>
        </p:spPr>
      </p:pic>
    </p:spTree>
    <p:extLst>
      <p:ext uri="{BB962C8B-B14F-4D97-AF65-F5344CB8AC3E}">
        <p14:creationId xmlns:p14="http://schemas.microsoft.com/office/powerpoint/2010/main" val="27704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BEST!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folHlink"/>
                </a:solidFill>
              </a:rPr>
              <a:t>B</a:t>
            </a:r>
            <a:r>
              <a:rPr lang="en-US" sz="5400" dirty="0">
                <a:solidFill>
                  <a:schemeClr val="folHlink"/>
                </a:solidFill>
              </a:rPr>
              <a:t> </a:t>
            </a:r>
            <a:r>
              <a:rPr lang="en-US" sz="5400" dirty="0"/>
              <a:t>– Behavior</a:t>
            </a:r>
          </a:p>
          <a:p>
            <a:r>
              <a:rPr lang="en-US" sz="5400" b="1" u="sng" dirty="0">
                <a:solidFill>
                  <a:schemeClr val="folHlink"/>
                </a:solidFill>
              </a:rPr>
              <a:t>E</a:t>
            </a:r>
            <a:r>
              <a:rPr lang="en-US" sz="5400" dirty="0">
                <a:solidFill>
                  <a:schemeClr val="folHlink"/>
                </a:solidFill>
              </a:rPr>
              <a:t> </a:t>
            </a:r>
            <a:r>
              <a:rPr lang="en-US" sz="5400" dirty="0"/>
              <a:t>– Effect</a:t>
            </a:r>
          </a:p>
          <a:p>
            <a:r>
              <a:rPr lang="en-US" sz="5400" b="1" u="sng" dirty="0">
                <a:solidFill>
                  <a:schemeClr val="folHlink"/>
                </a:solidFill>
              </a:rPr>
              <a:t>S</a:t>
            </a:r>
            <a:r>
              <a:rPr lang="en-US" sz="5400" dirty="0"/>
              <a:t> – Solution</a:t>
            </a:r>
          </a:p>
          <a:p>
            <a:r>
              <a:rPr lang="en-US" sz="5400" b="1" u="sng" dirty="0">
                <a:solidFill>
                  <a:schemeClr val="folHlink"/>
                </a:solidFill>
              </a:rPr>
              <a:t>T</a:t>
            </a:r>
            <a:r>
              <a:rPr lang="en-US" sz="5400" dirty="0"/>
              <a:t> – Take time </a:t>
            </a:r>
          </a:p>
        </p:txBody>
      </p:sp>
      <p:pic>
        <p:nvPicPr>
          <p:cNvPr id="73732" name="Picture 4" descr="0210_Situ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35039" y="1954743"/>
            <a:ext cx="4022725" cy="4022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133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an Outward Mindset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4" y="2048988"/>
            <a:ext cx="4938712" cy="32894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Mindset refers to the way people see and regard the world – how they see others, circumstances, challenges, opportunities and obligations.</a:t>
            </a:r>
          </a:p>
          <a:p>
            <a:r>
              <a:rPr lang="en-US" sz="2400" dirty="0" smtClean="0"/>
              <a:t>Behaviors drive results. Mindset drives behaviors!</a:t>
            </a:r>
          </a:p>
          <a:p>
            <a:r>
              <a:rPr lang="en-US" sz="2400" dirty="0" smtClean="0"/>
              <a:t>Inward vs. Outward</a:t>
            </a:r>
          </a:p>
          <a:p>
            <a:r>
              <a:rPr lang="en-US" sz="2400" dirty="0" smtClean="0"/>
              <a:t>SAM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61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Six Basic Rules of Dialogue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Be </a:t>
            </a:r>
            <a:r>
              <a:rPr lang="en-US" sz="3200" u="sng" dirty="0"/>
              <a:t>open</a:t>
            </a:r>
            <a:r>
              <a:rPr lang="en-US" sz="3200" dirty="0"/>
              <a:t> and </a:t>
            </a:r>
            <a:r>
              <a:rPr lang="en-US" sz="3200" u="sng" dirty="0"/>
              <a:t>suspend judgment</a:t>
            </a:r>
            <a:r>
              <a:rPr lang="en-US" sz="3200" dirty="0"/>
              <a:t>.</a:t>
            </a:r>
          </a:p>
          <a:p>
            <a:r>
              <a:rPr lang="en-US" sz="3200" dirty="0"/>
              <a:t>Keep </a:t>
            </a:r>
            <a:r>
              <a:rPr lang="en-US" sz="3200" i="1" dirty="0"/>
              <a:t>DIALOGUE</a:t>
            </a:r>
            <a:r>
              <a:rPr lang="en-US" sz="3200" dirty="0"/>
              <a:t> and decision making </a:t>
            </a:r>
            <a:r>
              <a:rPr lang="en-US" sz="3200" u="sng" dirty="0"/>
              <a:t>separate</a:t>
            </a:r>
            <a:r>
              <a:rPr lang="en-US" sz="3200" dirty="0"/>
              <a:t>.</a:t>
            </a:r>
          </a:p>
          <a:p>
            <a:r>
              <a:rPr lang="en-US" sz="3200" i="1" dirty="0"/>
              <a:t>Speak for yourself</a:t>
            </a:r>
            <a:r>
              <a:rPr lang="en-US" sz="3200" dirty="0"/>
              <a:t>.</a:t>
            </a:r>
          </a:p>
          <a:p>
            <a:r>
              <a:rPr lang="en-US" sz="3200" dirty="0"/>
              <a:t>Listen with </a:t>
            </a:r>
            <a:r>
              <a:rPr lang="en-US" sz="3200" u="sng" dirty="0"/>
              <a:t>empathy</a:t>
            </a:r>
            <a:r>
              <a:rPr lang="en-US" sz="3200" dirty="0"/>
              <a:t> and show you </a:t>
            </a:r>
            <a:r>
              <a:rPr lang="en-US" sz="3200" u="sng" dirty="0"/>
              <a:t>care</a:t>
            </a:r>
            <a:r>
              <a:rPr lang="en-US" sz="3200" dirty="0"/>
              <a:t>.</a:t>
            </a:r>
          </a:p>
          <a:p>
            <a:r>
              <a:rPr lang="en-US" sz="3200" dirty="0"/>
              <a:t>Look for </a:t>
            </a:r>
            <a:r>
              <a:rPr lang="en-US" sz="3200" i="1" dirty="0"/>
              <a:t>common ground</a:t>
            </a:r>
            <a:r>
              <a:rPr lang="en-US" sz="3200" dirty="0"/>
              <a:t>.</a:t>
            </a:r>
          </a:p>
          <a:p>
            <a:r>
              <a:rPr lang="en-US" sz="3200" dirty="0"/>
              <a:t>Search for and disclose </a:t>
            </a:r>
            <a:r>
              <a:rPr lang="en-US" sz="3200" u="sng" dirty="0"/>
              <a:t>hidden assumptions</a:t>
            </a:r>
            <a:r>
              <a:rPr lang="en-US" sz="3200" dirty="0"/>
              <a:t>, especially in yourself.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85" y="178229"/>
            <a:ext cx="2218714" cy="14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BEST!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folHlink"/>
                </a:solidFill>
              </a:rPr>
              <a:t>B</a:t>
            </a:r>
            <a:r>
              <a:rPr lang="en-US" sz="5400" dirty="0">
                <a:solidFill>
                  <a:schemeClr val="folHlink"/>
                </a:solidFill>
              </a:rPr>
              <a:t> </a:t>
            </a:r>
            <a:r>
              <a:rPr lang="en-US" sz="5400" dirty="0"/>
              <a:t>– Behavior</a:t>
            </a:r>
          </a:p>
          <a:p>
            <a:r>
              <a:rPr lang="en-US" sz="5400" b="1" u="sng" dirty="0">
                <a:solidFill>
                  <a:schemeClr val="folHlink"/>
                </a:solidFill>
              </a:rPr>
              <a:t>E</a:t>
            </a:r>
            <a:r>
              <a:rPr lang="en-US" sz="5400" dirty="0">
                <a:solidFill>
                  <a:schemeClr val="folHlink"/>
                </a:solidFill>
              </a:rPr>
              <a:t> </a:t>
            </a:r>
            <a:r>
              <a:rPr lang="en-US" sz="5400" dirty="0"/>
              <a:t>– Effect</a:t>
            </a:r>
          </a:p>
          <a:p>
            <a:r>
              <a:rPr lang="en-US" sz="5400" b="1" u="sng" dirty="0">
                <a:solidFill>
                  <a:schemeClr val="folHlink"/>
                </a:solidFill>
              </a:rPr>
              <a:t>S</a:t>
            </a:r>
            <a:r>
              <a:rPr lang="en-US" sz="5400" dirty="0"/>
              <a:t> – Solution</a:t>
            </a:r>
          </a:p>
          <a:p>
            <a:r>
              <a:rPr lang="en-US" sz="5400" b="1" u="sng" dirty="0">
                <a:solidFill>
                  <a:schemeClr val="folHlink"/>
                </a:solidFill>
              </a:rPr>
              <a:t>T</a:t>
            </a:r>
            <a:r>
              <a:rPr lang="en-US" sz="5400" dirty="0"/>
              <a:t> – Take time </a:t>
            </a:r>
          </a:p>
        </p:txBody>
      </p:sp>
      <p:pic>
        <p:nvPicPr>
          <p:cNvPr id="73732" name="Picture 4" descr="0210_Situ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35039" y="1954743"/>
            <a:ext cx="4022725" cy="4022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085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Resistance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484409"/>
            <a:ext cx="4389563" cy="24731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4974" y="1845735"/>
            <a:ext cx="5220706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 people think they are losing?</a:t>
            </a:r>
          </a:p>
          <a:p>
            <a:r>
              <a:rPr lang="en-US" b="1" dirty="0" smtClean="0"/>
              <a:t>SHIFT </a:t>
            </a:r>
            <a:r>
              <a:rPr lang="en-US" dirty="0" smtClean="0"/>
              <a:t>Model:</a:t>
            </a:r>
          </a:p>
          <a:p>
            <a:pPr lvl="1"/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Honor</a:t>
            </a:r>
          </a:p>
          <a:p>
            <a:pPr lvl="1"/>
            <a:r>
              <a:rPr lang="en-US" dirty="0" err="1" smtClean="0"/>
              <a:t>Indentify</a:t>
            </a:r>
            <a:endParaRPr lang="en-US" dirty="0" smtClean="0"/>
          </a:p>
          <a:p>
            <a:pPr lvl="1"/>
            <a:r>
              <a:rPr lang="en-US" dirty="0" smtClean="0"/>
              <a:t>Find</a:t>
            </a:r>
          </a:p>
          <a:p>
            <a:pPr lvl="1"/>
            <a:r>
              <a:rPr lang="en-US" dirty="0" smtClean="0"/>
              <a:t>Thank</a:t>
            </a:r>
          </a:p>
          <a:p>
            <a:r>
              <a:rPr lang="en-US" dirty="0" smtClean="0"/>
              <a:t>Accept the New Way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Recognition</a:t>
            </a:r>
          </a:p>
          <a:p>
            <a:pPr lvl="1"/>
            <a:r>
              <a:rPr lang="en-US" dirty="0" smtClean="0"/>
              <a:t>Perseverance and Positivity</a:t>
            </a:r>
          </a:p>
        </p:txBody>
      </p:sp>
    </p:spTree>
    <p:extLst>
      <p:ext uri="{BB962C8B-B14F-4D97-AF65-F5344CB8AC3E}">
        <p14:creationId xmlns:p14="http://schemas.microsoft.com/office/powerpoint/2010/main" val="42847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Margaret Mead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8" y="2018580"/>
            <a:ext cx="10058401" cy="3850513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Never doubt that a small group of thoughtful, committed people can change the world; indeed, it is the only thing that ever has.</a:t>
            </a:r>
            <a:endParaRPr lang="en-US" sz="40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94" y="3769386"/>
            <a:ext cx="5357088" cy="2380927"/>
          </a:xfrm>
        </p:spPr>
      </p:pic>
    </p:spTree>
    <p:extLst>
      <p:ext uri="{BB962C8B-B14F-4D97-AF65-F5344CB8AC3E}">
        <p14:creationId xmlns:p14="http://schemas.microsoft.com/office/powerpoint/2010/main" val="667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23" y="2113522"/>
            <a:ext cx="5220513" cy="3916341"/>
          </a:xfrm>
        </p:spPr>
      </p:pic>
    </p:spTree>
    <p:extLst>
      <p:ext uri="{BB962C8B-B14F-4D97-AF65-F5344CB8AC3E}">
        <p14:creationId xmlns:p14="http://schemas.microsoft.com/office/powerpoint/2010/main" val="28092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Five Critical Steps in Forming Work Teams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34642" y="1845734"/>
            <a:ext cx="5721038" cy="42703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Common purpose and shared performance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a working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Clarify roles and responsibilities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Establish team limits and boundaries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performance metrics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36" y="2315154"/>
            <a:ext cx="3536940" cy="2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371600" y="1837426"/>
          <a:ext cx="9221638" cy="439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Five Dysfunctions of a Team</a:t>
            </a:r>
            <a:br>
              <a:rPr lang="en-US" b="1" dirty="0" smtClean="0">
                <a:latin typeface="Arial" charset="0"/>
              </a:rPr>
            </a:br>
            <a:r>
              <a:rPr lang="en-US" sz="2400" dirty="0">
                <a:latin typeface="Arial" charset="0"/>
              </a:rPr>
              <a:t>Patrick Lencioni</a:t>
            </a:r>
          </a:p>
        </p:txBody>
      </p:sp>
    </p:spTree>
    <p:extLst>
      <p:ext uri="{BB962C8B-B14F-4D97-AF65-F5344CB8AC3E}">
        <p14:creationId xmlns:p14="http://schemas.microsoft.com/office/powerpoint/2010/main" val="26995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552950" y="8001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0484" name="Picture 3" descr="be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533400"/>
            <a:ext cx="47037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905000" y="381000"/>
            <a:ext cx="8458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6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Ralph Waldo Trine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i="1" dirty="0"/>
              <a:t> </a:t>
            </a:r>
            <a:r>
              <a:rPr lang="en-US" sz="4400" b="1" i="1" dirty="0"/>
              <a:t>“Individuals carry their </a:t>
            </a:r>
            <a:endParaRPr lang="en-US" sz="4400" b="1" i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i="1" dirty="0" smtClean="0"/>
              <a:t>success </a:t>
            </a:r>
            <a:r>
              <a:rPr lang="en-US" sz="4400" b="1" i="1" dirty="0"/>
              <a:t>or failure with them.  </a:t>
            </a:r>
            <a:endParaRPr lang="en-US" sz="4400" b="1" i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i="1" dirty="0" smtClean="0"/>
              <a:t>It </a:t>
            </a:r>
            <a:r>
              <a:rPr lang="en-US" sz="4400" b="1" i="1" dirty="0"/>
              <a:t>does not depend on outside conditions.”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sz="2800" i="1" dirty="0"/>
              <a:t>If you had 0-100% on a scale, how much of your success and/or failure is due to your actions and behaviors and how much is up to outside conditions?</a:t>
            </a:r>
          </a:p>
        </p:txBody>
      </p:sp>
    </p:spTree>
    <p:extLst>
      <p:ext uri="{BB962C8B-B14F-4D97-AF65-F5344CB8AC3E}">
        <p14:creationId xmlns:p14="http://schemas.microsoft.com/office/powerpoint/2010/main" val="190803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905001"/>
            <a:ext cx="4267200" cy="4221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200" u="sng" dirty="0"/>
              <a:t>Victim Thinking</a:t>
            </a:r>
            <a:r>
              <a:rPr lang="en-US" sz="2200" dirty="0"/>
              <a:t>  (0%)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900" i="1" dirty="0"/>
              <a:t>“Below the Line”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I inherited this group.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They don’t tell me anything.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I can’t…..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I’ll try…..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They should have….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When is that department….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10 years ago…..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This is a problem…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endParaRPr lang="en-US" sz="220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05600" y="1905001"/>
            <a:ext cx="3962400" cy="4221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200" u="sng" dirty="0"/>
              <a:t>Change Agent  (100%)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900" i="1" dirty="0"/>
              <a:t>“Above the Line”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I accepted this role.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I don’t ask….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I am unwilling to…. 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I will….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I need to ….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What can I….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Today I must…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►"/>
            </a:pPr>
            <a:r>
              <a:rPr lang="en-US" sz="2200" dirty="0"/>
              <a:t>  A solution might be.…</a:t>
            </a:r>
            <a:endParaRPr lang="en-US" sz="2200" u="sng" dirty="0"/>
          </a:p>
          <a:p>
            <a:pPr eaLnBrk="1" hangingPunct="1">
              <a:buFont typeface="Wingdings" pitchFamily="2" charset="2"/>
              <a:buNone/>
            </a:pPr>
            <a:endParaRPr lang="en-US" sz="2200" u="sng" dirty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752600" y="457200"/>
            <a:ext cx="8686800" cy="990600"/>
          </a:xfrm>
          <a:prstGeom prst="leftRightArrowCallout">
            <a:avLst>
              <a:gd name="adj1" fmla="val 25000"/>
              <a:gd name="adj2" fmla="val 25000"/>
              <a:gd name="adj3" fmla="val 109615"/>
              <a:gd name="adj4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Language of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259373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  <p:bldP spid="158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Univers 45 Light" pitchFamily="34" charset="0"/>
              </a:rPr>
              <a:t>Below the Line</a:t>
            </a:r>
            <a:r>
              <a:rPr lang="en-US" baseline="30000" dirty="0" smtClean="0">
                <a:latin typeface="Univers 45 Light" pitchFamily="34" charset="0"/>
              </a:rPr>
              <a:t>®</a:t>
            </a:r>
            <a:br>
              <a:rPr lang="en-US" baseline="30000" dirty="0" smtClean="0">
                <a:latin typeface="Univers 45 Light" pitchFamily="34" charset="0"/>
              </a:rPr>
            </a:br>
            <a:r>
              <a:rPr lang="en-US" sz="2000" u="sng" dirty="0">
                <a:latin typeface="Univers 45 Light" pitchFamily="34" charset="0"/>
              </a:rPr>
              <a:t>The Oz Principle </a:t>
            </a:r>
            <a:r>
              <a:rPr lang="en-US" sz="2000" dirty="0">
                <a:latin typeface="Univers 45 Light" pitchFamily="34" charset="0"/>
              </a:rPr>
              <a:t>by Connors, Smith and Hickman</a:t>
            </a:r>
            <a:endParaRPr lang="en-US" sz="2000" baseline="30000" dirty="0">
              <a:latin typeface="Univers 45 Light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33599" y="1940943"/>
            <a:ext cx="8229601" cy="410042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You feel you lack control.</a:t>
            </a:r>
          </a:p>
          <a:p>
            <a:pPr eaLnBrk="1" hangingPunct="1"/>
            <a:r>
              <a:rPr lang="en-US" sz="2400" dirty="0"/>
              <a:t>You find yourself blaming and point fingers.</a:t>
            </a:r>
          </a:p>
          <a:p>
            <a:pPr eaLnBrk="1" hangingPunct="1"/>
            <a:r>
              <a:rPr lang="en-US" sz="2400" dirty="0"/>
              <a:t>You waste time and energy bashing your boss and colleagues.</a:t>
            </a:r>
          </a:p>
          <a:p>
            <a:pPr eaLnBrk="1" hangingPunct="1"/>
            <a:r>
              <a:rPr lang="en-US" sz="2400" dirty="0"/>
              <a:t>You repeatedly find yourself in a defensive posture.</a:t>
            </a:r>
          </a:p>
          <a:p>
            <a:pPr eaLnBrk="1" hangingPunct="1"/>
            <a:r>
              <a:rPr lang="en-US" sz="2400" dirty="0"/>
              <a:t>You are frequently sought out by others who like to gossip, spread rumors, and complain.</a:t>
            </a:r>
          </a:p>
          <a:p>
            <a:pPr eaLnBrk="1" hangingPunct="1"/>
            <a:r>
              <a:rPr lang="en-US" sz="2400" dirty="0"/>
              <a:t>Discussions of problems focus more on what you cannot do rather than what you can do.</a:t>
            </a:r>
          </a:p>
        </p:txBody>
      </p:sp>
    </p:spTree>
    <p:extLst>
      <p:ext uri="{BB962C8B-B14F-4D97-AF65-F5344CB8AC3E}">
        <p14:creationId xmlns:p14="http://schemas.microsoft.com/office/powerpoint/2010/main" val="259517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611</Words>
  <Application>Microsoft Office PowerPoint</Application>
  <PresentationFormat>Widescreen</PresentationFormat>
  <Paragraphs>113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Univers 45 Light</vt:lpstr>
      <vt:lpstr>Wingdings</vt:lpstr>
      <vt:lpstr>Retrospect</vt:lpstr>
      <vt:lpstr>Overcoming Obstacles, Addressing Challenges – Agile Teams that Work</vt:lpstr>
      <vt:lpstr>Margaret Mead</vt:lpstr>
      <vt:lpstr>Lessons Learned</vt:lpstr>
      <vt:lpstr>Five Critical Steps in Forming Work Teams</vt:lpstr>
      <vt:lpstr>Five Dysfunctions of a Team Patrick Lencioni</vt:lpstr>
      <vt:lpstr>PowerPoint Presentation</vt:lpstr>
      <vt:lpstr>Ralph Waldo Trine</vt:lpstr>
      <vt:lpstr>PowerPoint Presentation</vt:lpstr>
      <vt:lpstr>Below the Line® The Oz Principle by Connors, Smith and Hickman</vt:lpstr>
      <vt:lpstr>Above the Line®</vt:lpstr>
      <vt:lpstr>Vulnerability Based Trust</vt:lpstr>
      <vt:lpstr>Remember BEST!</vt:lpstr>
      <vt:lpstr>Developing an Outward Mindset</vt:lpstr>
      <vt:lpstr>Six Basic Rules of Dialogue</vt:lpstr>
      <vt:lpstr>Remember BEST!</vt:lpstr>
      <vt:lpstr>Overcoming Resistance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 Mote</dc:creator>
  <cp:lastModifiedBy>Gale Mote</cp:lastModifiedBy>
  <cp:revision>11</cp:revision>
  <dcterms:created xsi:type="dcterms:W3CDTF">2016-08-09T00:56:58Z</dcterms:created>
  <dcterms:modified xsi:type="dcterms:W3CDTF">2016-09-21T13:22:37Z</dcterms:modified>
</cp:coreProperties>
</file>